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69" r:id="rId4"/>
    <p:sldId id="266" r:id="rId5"/>
    <p:sldId id="273" r:id="rId6"/>
    <p:sldId id="268" r:id="rId7"/>
    <p:sldId id="265" r:id="rId8"/>
    <p:sldId id="270" r:id="rId9"/>
    <p:sldId id="272" r:id="rId10"/>
    <p:sldId id="274" r:id="rId1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FA5039-BEB1-4751-A213-095731A273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495D87D-0EC9-4E38-B016-4839F40168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AFED2E7-6C0C-4778-A10E-F22B3E1CD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80FE3-D4E9-4846-A30E-6DE90D94F755}" type="datetimeFigureOut">
              <a:rPr lang="nl-NL" smtClean="0"/>
              <a:t>30-9-2019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5906E12-EAE1-4176-9D76-CA1A4AF62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69CD400-FEED-4CF3-B7B1-67A393E198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B1080-CF6B-457E-B169-1A01529A481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74065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AB8160-2F3B-4A81-9139-0E3A42BE25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939CC293-A215-4A59-B77C-7CD3FE4333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D22134C-CEB7-4E35-8EE4-85F04D3D0B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80FE3-D4E9-4846-A30E-6DE90D94F755}" type="datetimeFigureOut">
              <a:rPr lang="nl-NL" smtClean="0"/>
              <a:t>30-9-2019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6D3E115-673D-46EE-9092-46CC413BDD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A1A4DD6-394E-4761-88B3-89529A3B9C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B1080-CF6B-457E-B169-1A01529A481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41939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D9E1A912-5B17-4138-B7E3-6F0CCEA93E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B0CBEDD2-737C-4728-A0D4-C302B56965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C34E835-004C-4F4A-9F90-17B91AF023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80FE3-D4E9-4846-A30E-6DE90D94F755}" type="datetimeFigureOut">
              <a:rPr lang="nl-NL" smtClean="0"/>
              <a:t>30-9-2019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E38D388-08E8-474E-B50A-37CFD3B21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8A230E3-6ABB-4B36-AAD7-049471A98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B1080-CF6B-457E-B169-1A01529A481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3236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9F7D0DF-6525-4DBA-86C1-2BE34BA5B55D}" type="datetimeFigureOut">
              <a:rPr lang="nl-NL" smtClean="0"/>
              <a:t>30-9-2019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18836C8-8E5A-4E03-B704-DFA40452F2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812152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639616" y="332656"/>
            <a:ext cx="8860565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735627" y="1196753"/>
            <a:ext cx="8846773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9F7D0DF-6525-4DBA-86C1-2BE34BA5B55D}" type="datetimeFigureOut">
              <a:rPr lang="nl-NL" smtClean="0"/>
              <a:t>30-9-2019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18836C8-8E5A-4E03-B704-DFA40452F2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63610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9F7D0DF-6525-4DBA-86C1-2BE34BA5B55D}" type="datetimeFigureOut">
              <a:rPr lang="nl-NL" smtClean="0"/>
              <a:t>30-9-2019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18836C8-8E5A-4E03-B704-DFA40452F2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97568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9F7D0DF-6525-4DBA-86C1-2BE34BA5B55D}" type="datetimeFigureOut">
              <a:rPr lang="nl-NL" smtClean="0"/>
              <a:t>30-9-2019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18836C8-8E5A-4E03-B704-DFA40452F2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374423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9F7D0DF-6525-4DBA-86C1-2BE34BA5B55D}" type="datetimeFigureOut">
              <a:rPr lang="nl-NL" smtClean="0"/>
              <a:t>30-9-2019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18836C8-8E5A-4E03-B704-DFA40452F2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17110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9F7D0DF-6525-4DBA-86C1-2BE34BA5B55D}" type="datetimeFigureOut">
              <a:rPr lang="nl-NL" smtClean="0"/>
              <a:t>30-9-2019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18836C8-8E5A-4E03-B704-DFA40452F2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95523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9F7D0DF-6525-4DBA-86C1-2BE34BA5B55D}" type="datetimeFigureOut">
              <a:rPr lang="nl-NL" smtClean="0"/>
              <a:t>30-9-2019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18836C8-8E5A-4E03-B704-DFA40452F2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431042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9F7D0DF-6525-4DBA-86C1-2BE34BA5B55D}" type="datetimeFigureOut">
              <a:rPr lang="nl-NL" smtClean="0"/>
              <a:t>30-9-2019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18836C8-8E5A-4E03-B704-DFA40452F2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1934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C003CD-7F07-4378-897F-6748F86574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C6E7A2C-5FBB-4D0A-BBAE-9E062347A3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D3A22B1-DE1A-49F7-A249-1F97C97F26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80FE3-D4E9-4846-A30E-6DE90D94F755}" type="datetimeFigureOut">
              <a:rPr lang="nl-NL" smtClean="0"/>
              <a:t>30-9-2019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D2E9374-1D0F-4F46-88DE-0B2E408BF1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2EEDD91-94B0-4216-8F27-30D3A3EA8B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B1080-CF6B-457E-B169-1A01529A481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198376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9F7D0DF-6525-4DBA-86C1-2BE34BA5B55D}" type="datetimeFigureOut">
              <a:rPr lang="nl-NL" smtClean="0"/>
              <a:t>30-9-2019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18836C8-8E5A-4E03-B704-DFA40452F2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353658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9F7D0DF-6525-4DBA-86C1-2BE34BA5B55D}" type="datetimeFigureOut">
              <a:rPr lang="nl-NL" smtClean="0"/>
              <a:t>30-9-2019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18836C8-8E5A-4E03-B704-DFA40452F2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68504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B842BC-85D9-4C92-BBBB-B5F0F1091D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CE34FAD-3C56-4B1C-A1B7-D24BDE8556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FBB692F-1B2E-4A06-A2EF-BF7FBF98E3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80FE3-D4E9-4846-A30E-6DE90D94F755}" type="datetimeFigureOut">
              <a:rPr lang="nl-NL" smtClean="0"/>
              <a:t>30-9-2019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631AC1B-B2D2-44C9-8C43-84E8BC352E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9666940-B4C6-434A-98B9-520E206A4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B1080-CF6B-457E-B169-1A01529A481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59508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547ADB-387D-4B8C-8244-7393769FC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B5010FD-5EFD-48C7-B2DC-43E2FC7220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AE5D5EDB-B44A-4C8C-9FF0-2DC77ED8E5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D82241B-E1EC-4123-AE89-C64FB30C9D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80FE3-D4E9-4846-A30E-6DE90D94F755}" type="datetimeFigureOut">
              <a:rPr lang="nl-NL" smtClean="0"/>
              <a:t>30-9-2019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659DA78-A939-4C58-B097-B88E3AE508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7CD185F-33E2-453F-A6A1-BAB844A83C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B1080-CF6B-457E-B169-1A01529A481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07426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A1EA9A-A9EC-4865-88F7-ED13449CB4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1F63BCB-8CFE-4216-9EC4-F8814CF111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F3AC961B-4974-4379-89A9-1030FC3F28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443BB971-D181-4C78-B3A2-E0A6143A12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518C8796-ED7B-4D4C-8114-38DEE5598E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9A0A1A79-EF95-4C68-98B5-D3DF8DA41F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80FE3-D4E9-4846-A30E-6DE90D94F755}" type="datetimeFigureOut">
              <a:rPr lang="nl-NL" smtClean="0"/>
              <a:t>30-9-2019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369DFA4B-7691-4326-9617-7524F82B60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359666A1-6F43-4154-A053-24A785884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B1080-CF6B-457E-B169-1A01529A481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2777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9E490D-C09D-4848-8A3B-D0135AB2EF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2327A44C-5EF7-43FD-987C-39406A3610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80FE3-D4E9-4846-A30E-6DE90D94F755}" type="datetimeFigureOut">
              <a:rPr lang="nl-NL" smtClean="0"/>
              <a:t>30-9-2019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A631B3BA-047E-4A52-9130-B9BC12087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A8280DEF-3AAB-4BE6-9CAB-0D4BDD077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B1080-CF6B-457E-B169-1A01529A481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17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EF2ECB68-1685-4655-8AE0-BA6B59FD3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80FE3-D4E9-4846-A30E-6DE90D94F755}" type="datetimeFigureOut">
              <a:rPr lang="nl-NL" smtClean="0"/>
              <a:t>30-9-2019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50283D4B-6459-4042-AF5A-C8E856BDC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F76E43A7-D740-4E19-B461-176C633FD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B1080-CF6B-457E-B169-1A01529A481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3477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AD1E60-8447-4C0D-B546-1813622B73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154BA65-9263-474D-8ED1-9D9BE33C8D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D2679590-FEE5-4D3C-A3C2-47502ACDB4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2A28A73-1154-4AA4-804C-DDC684701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80FE3-D4E9-4846-A30E-6DE90D94F755}" type="datetimeFigureOut">
              <a:rPr lang="nl-NL" smtClean="0"/>
              <a:t>30-9-2019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DDBA157D-C15F-47F3-BC08-7262752BD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409394E3-FCD4-4422-9499-FDD34C57AD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B1080-CF6B-457E-B169-1A01529A481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32648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A84F5B6-D595-4E53-9F76-DDBFF83995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4C2191C3-A44D-4CF9-A269-F1311080CE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73060B0B-3FC1-4850-BC36-67862AB64A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793C7414-D679-4B73-A0A3-520D071CC6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80FE3-D4E9-4846-A30E-6DE90D94F755}" type="datetimeFigureOut">
              <a:rPr lang="nl-NL" smtClean="0"/>
              <a:t>30-9-2019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E592CC9-0B62-4F0A-A63D-4C7AB79B15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4D85767-3340-42B9-B552-C79E40FC9B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B1080-CF6B-457E-B169-1A01529A481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8435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69A2404E-463E-4E2A-A40F-EE6E332E0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5FF4B35-7D1D-4203-A117-17CE1D5F46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01E5715-7853-4AE0-AE05-E07196698B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080FE3-D4E9-4846-A30E-6DE90D94F755}" type="datetimeFigureOut">
              <a:rPr lang="nl-NL" smtClean="0"/>
              <a:t>30-9-2019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10D3A27-0E44-47A2-820B-CCD5E37442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E4C2F3B-AEBA-4630-B036-4CA5606AC5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BB1080-CF6B-457E-B169-1A01529A481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6443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D0DF-6525-4DBA-86C1-2BE34BA5B55D}" type="datetimeFigureOut">
              <a:rPr lang="nl-NL" smtClean="0"/>
              <a:t>30-9-2019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8836C8-8E5A-4E03-B704-DFA40452F201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12189884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30760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8">
            <a:extLst>
              <a:ext uri="{FF2B5EF4-FFF2-40B4-BE49-F238E27FC236}">
                <a16:creationId xmlns:a16="http://schemas.microsoft.com/office/drawing/2014/main" id="{35555856-9970-4BC3-9AA9-6A917F53AF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69972" y="0"/>
            <a:ext cx="6421721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0">
            <a:extLst>
              <a:ext uri="{FF2B5EF4-FFF2-40B4-BE49-F238E27FC236}">
                <a16:creationId xmlns:a16="http://schemas.microsoft.com/office/drawing/2014/main" id="{7F487851-BFAF-46D8-A1ED-50CAD6E46F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663BD094-F663-493B-BAAC-65E3F6E253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4484" y="4267832"/>
            <a:ext cx="4805996" cy="1297115"/>
          </a:xfrm>
        </p:spPr>
        <p:txBody>
          <a:bodyPr anchor="t">
            <a:normAutofit/>
          </a:bodyPr>
          <a:lstStyle/>
          <a:p>
            <a:pPr algn="l"/>
            <a:r>
              <a:rPr lang="nl-NL" sz="4100" dirty="0">
                <a:solidFill>
                  <a:srgbClr val="000000"/>
                </a:solidFill>
              </a:rPr>
              <a:t>Lesje </a:t>
            </a:r>
            <a:br>
              <a:rPr lang="nl-NL" sz="4100" dirty="0">
                <a:solidFill>
                  <a:srgbClr val="000000"/>
                </a:solidFill>
              </a:rPr>
            </a:br>
            <a:r>
              <a:rPr lang="nl-NL" sz="4100" dirty="0">
                <a:solidFill>
                  <a:srgbClr val="000000"/>
                </a:solidFill>
              </a:rPr>
              <a:t>Omgevingswet 	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1FBDC416-DE6A-4AB0-B7E9-84EEAA762D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4788" y="3428999"/>
            <a:ext cx="4805691" cy="838831"/>
          </a:xfrm>
        </p:spPr>
        <p:txBody>
          <a:bodyPr anchor="b">
            <a:normAutofit/>
          </a:bodyPr>
          <a:lstStyle/>
          <a:p>
            <a:pPr algn="l"/>
            <a:r>
              <a:rPr lang="nl-NL" sz="1800">
                <a:solidFill>
                  <a:srgbClr val="000000"/>
                </a:solidFill>
              </a:rPr>
              <a:t>L&amp;O dinsdag 1 oktober </a:t>
            </a:r>
          </a:p>
        </p:txBody>
      </p:sp>
      <p:sp>
        <p:nvSpPr>
          <p:cNvPr id="17" name="Freeform 50">
            <a:extLst>
              <a:ext uri="{FF2B5EF4-FFF2-40B4-BE49-F238E27FC236}">
                <a16:creationId xmlns:a16="http://schemas.microsoft.com/office/drawing/2014/main" id="{13722DD7-BA73-4776-93A3-94491FEF72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27121" y="581159"/>
            <a:ext cx="5464879" cy="6276841"/>
          </a:xfrm>
          <a:custGeom>
            <a:avLst/>
            <a:gdLst>
              <a:gd name="connsiteX0" fmla="*/ 3299930 w 5464879"/>
              <a:gd name="connsiteY0" fmla="*/ 0 h 6276841"/>
              <a:gd name="connsiteX1" fmla="*/ 5398992 w 5464879"/>
              <a:gd name="connsiteY1" fmla="*/ 753544 h 6276841"/>
              <a:gd name="connsiteX2" fmla="*/ 5464879 w 5464879"/>
              <a:gd name="connsiteY2" fmla="*/ 813426 h 6276841"/>
              <a:gd name="connsiteX3" fmla="*/ 5464879 w 5464879"/>
              <a:gd name="connsiteY3" fmla="*/ 5786434 h 6276841"/>
              <a:gd name="connsiteX4" fmla="*/ 5398992 w 5464879"/>
              <a:gd name="connsiteY4" fmla="*/ 5846317 h 6276841"/>
              <a:gd name="connsiteX5" fmla="*/ 4872873 w 5464879"/>
              <a:gd name="connsiteY5" fmla="*/ 6201577 h 6276841"/>
              <a:gd name="connsiteX6" fmla="*/ 4716632 w 5464879"/>
              <a:gd name="connsiteY6" fmla="*/ 6276841 h 6276841"/>
              <a:gd name="connsiteX7" fmla="*/ 1883227 w 5464879"/>
              <a:gd name="connsiteY7" fmla="*/ 6276841 h 6276841"/>
              <a:gd name="connsiteX8" fmla="*/ 1726987 w 5464879"/>
              <a:gd name="connsiteY8" fmla="*/ 6201577 h 6276841"/>
              <a:gd name="connsiteX9" fmla="*/ 0 w 5464879"/>
              <a:gd name="connsiteY9" fmla="*/ 3299930 h 6276841"/>
              <a:gd name="connsiteX10" fmla="*/ 3299930 w 5464879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64879" h="6276841">
                <a:moveTo>
                  <a:pt x="3299930" y="0"/>
                </a:moveTo>
                <a:cubicBezTo>
                  <a:pt x="4097274" y="0"/>
                  <a:pt x="4828569" y="282789"/>
                  <a:pt x="5398992" y="753544"/>
                </a:cubicBezTo>
                <a:lnTo>
                  <a:pt x="5464879" y="813426"/>
                </a:lnTo>
                <a:lnTo>
                  <a:pt x="5464879" y="5786434"/>
                </a:lnTo>
                <a:lnTo>
                  <a:pt x="5398992" y="5846317"/>
                </a:lnTo>
                <a:cubicBezTo>
                  <a:pt x="5236014" y="5980818"/>
                  <a:pt x="5059904" y="6099975"/>
                  <a:pt x="4872873" y="6201577"/>
                </a:cubicBezTo>
                <a:lnTo>
                  <a:pt x="4716632" y="6276841"/>
                </a:lnTo>
                <a:lnTo>
                  <a:pt x="1883227" y="6276841"/>
                </a:lnTo>
                <a:lnTo>
                  <a:pt x="1726987" y="6201577"/>
                </a:lnTo>
                <a:cubicBezTo>
                  <a:pt x="698316" y="5642769"/>
                  <a:pt x="0" y="4552900"/>
                  <a:pt x="0" y="3299930"/>
                </a:cubicBezTo>
                <a:cubicBezTo>
                  <a:pt x="0" y="1477429"/>
                  <a:pt x="1477429" y="0"/>
                  <a:pt x="3299930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1891AFE3-2769-4359-A580-12D074AE52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09770" y="1815320"/>
            <a:ext cx="4141760" cy="4141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25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6154A871-942E-4266-BE49-973116C82D37}"/>
              </a:ext>
            </a:extLst>
          </p:cNvPr>
          <p:cNvSpPr txBox="1"/>
          <p:nvPr/>
        </p:nvSpPr>
        <p:spPr>
          <a:xfrm>
            <a:off x="2201661" y="1136064"/>
            <a:ext cx="9836459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Wat gaan we doen?! </a:t>
            </a:r>
          </a:p>
          <a:p>
            <a:endParaRPr lang="nl-NL" sz="2400" dirty="0"/>
          </a:p>
          <a:p>
            <a:r>
              <a:rPr lang="nl-NL" sz="2400" dirty="0"/>
              <a:t>Nu op de trap:</a:t>
            </a:r>
          </a:p>
          <a:p>
            <a:r>
              <a:rPr lang="nl-NL" sz="2400" dirty="0"/>
              <a:t>Korte intro over de wet door Pascalle  </a:t>
            </a:r>
          </a:p>
          <a:p>
            <a:endParaRPr lang="nl-NL" sz="2400" dirty="0"/>
          </a:p>
          <a:p>
            <a:r>
              <a:rPr lang="nl-NL" sz="2400" dirty="0"/>
              <a:t>Daarna in de IBS-groepen;</a:t>
            </a:r>
          </a:p>
          <a:p>
            <a:r>
              <a:rPr lang="nl-NL" sz="2400" dirty="0"/>
              <a:t>Uitleg door de stad-en-</a:t>
            </a:r>
            <a:r>
              <a:rPr lang="nl-NL" sz="2400" dirty="0" err="1"/>
              <a:t>wijkers</a:t>
            </a:r>
            <a:r>
              <a:rPr lang="nl-NL" sz="2400" dirty="0"/>
              <a:t> over:</a:t>
            </a:r>
          </a:p>
          <a:p>
            <a:pPr marL="285750" indent="-285750">
              <a:buFontTx/>
              <a:buChar char="-"/>
            </a:pPr>
            <a:r>
              <a:rPr lang="nl-NL" sz="2400" dirty="0"/>
              <a:t>Participatieladder</a:t>
            </a:r>
          </a:p>
          <a:p>
            <a:pPr marL="285750" indent="-285750">
              <a:buFontTx/>
              <a:buChar char="-"/>
            </a:pPr>
            <a:r>
              <a:rPr lang="nl-NL" sz="2400" dirty="0"/>
              <a:t>Vormen van participatie </a:t>
            </a:r>
          </a:p>
          <a:p>
            <a:pPr marL="285750" indent="-285750">
              <a:buFontTx/>
              <a:buChar char="-"/>
            </a:pPr>
            <a:r>
              <a:rPr lang="nl-NL" sz="2400" dirty="0"/>
              <a:t>Criteria van succesvolle participatie</a:t>
            </a:r>
          </a:p>
          <a:p>
            <a:pPr marL="285750" indent="-285750">
              <a:buFontTx/>
              <a:buChar char="-"/>
            </a:pPr>
            <a:endParaRPr lang="nl-NL" sz="2400" dirty="0"/>
          </a:p>
          <a:p>
            <a:r>
              <a:rPr lang="nl-NL" sz="28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&gt; Op welke manier komt dit terug in jullie IBS en beleidsadvies?  </a:t>
            </a:r>
          </a:p>
        </p:txBody>
      </p:sp>
    </p:spTree>
    <p:extLst>
      <p:ext uri="{BB962C8B-B14F-4D97-AF65-F5344CB8AC3E}">
        <p14:creationId xmlns:p14="http://schemas.microsoft.com/office/powerpoint/2010/main" val="29399651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>
            <a:extLst>
              <a:ext uri="{FF2B5EF4-FFF2-40B4-BE49-F238E27FC236}">
                <a16:creationId xmlns:a16="http://schemas.microsoft.com/office/drawing/2014/main" id="{CF9B4EA9-C071-4E49-B62F-E5A4B269A059}"/>
              </a:ext>
            </a:extLst>
          </p:cNvPr>
          <p:cNvSpPr/>
          <p:nvPr/>
        </p:nvSpPr>
        <p:spPr>
          <a:xfrm>
            <a:off x="790502" y="1665031"/>
            <a:ext cx="1140149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400" b="1" dirty="0">
                <a:solidFill>
                  <a:schemeClr val="accent3">
                    <a:lumMod val="50000"/>
                  </a:schemeClr>
                </a:solidFill>
              </a:rPr>
              <a:t>De Omgevingswet bestaat uit drie onderdelen en gaat in per 2021.</a:t>
            </a:r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CF4503E3-68AA-454B-968A-C86C4E52FCE8}"/>
              </a:ext>
            </a:extLst>
          </p:cNvPr>
          <p:cNvSpPr/>
          <p:nvPr/>
        </p:nvSpPr>
        <p:spPr>
          <a:xfrm>
            <a:off x="1941364" y="2961334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nl-NL" b="1" dirty="0"/>
              <a:t>1) Wet</a:t>
            </a:r>
          </a:p>
          <a:p>
            <a:r>
              <a:rPr lang="nl-NL" sz="2400" dirty="0"/>
              <a:t>De Omgevingswet biedt bestuurs­lagen diverse instrumenten om de fysieke leefomgeving en de activiteiten daarin te reguleren.</a:t>
            </a:r>
          </a:p>
        </p:txBody>
      </p:sp>
      <p:pic>
        <p:nvPicPr>
          <p:cNvPr id="6" name="Picture 2" descr="180003-28 Visual website_Wet">
            <a:extLst>
              <a:ext uri="{FF2B5EF4-FFF2-40B4-BE49-F238E27FC236}">
                <a16:creationId xmlns:a16="http://schemas.microsoft.com/office/drawing/2014/main" id="{EF8CB17B-B56F-4C81-BD86-B016B0BAEE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1349" y="2776781"/>
            <a:ext cx="2231487" cy="2231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hthoek 8">
            <a:extLst>
              <a:ext uri="{FF2B5EF4-FFF2-40B4-BE49-F238E27FC236}">
                <a16:creationId xmlns:a16="http://schemas.microsoft.com/office/drawing/2014/main" id="{7B003E47-F89F-45F3-AE46-00B9437A0F6D}"/>
              </a:ext>
            </a:extLst>
          </p:cNvPr>
          <p:cNvSpPr/>
          <p:nvPr/>
        </p:nvSpPr>
        <p:spPr>
          <a:xfrm>
            <a:off x="790502" y="2200060"/>
            <a:ext cx="77552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dirty="0"/>
              <a:t>Voor gemeenten is het belangrijk om nu al anders te werken. </a:t>
            </a:r>
          </a:p>
          <a:p>
            <a:r>
              <a:rPr lang="nl-NL" dirty="0"/>
              <a:t>De Omgevingswet bestaat grofweg uit drie elementen:</a:t>
            </a:r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BFE5CD43-C91D-401C-9044-9904768FD0FF}"/>
              </a:ext>
            </a:extLst>
          </p:cNvPr>
          <p:cNvSpPr/>
          <p:nvPr/>
        </p:nvSpPr>
        <p:spPr>
          <a:xfrm rot="982351">
            <a:off x="8752988" y="539533"/>
            <a:ext cx="2947386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3200" b="0" cap="none" spc="0" dirty="0">
                <a:ln w="0"/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</a:rPr>
              <a:t>Samenvoeging van 26 wetten</a:t>
            </a:r>
          </a:p>
        </p:txBody>
      </p:sp>
      <p:sp>
        <p:nvSpPr>
          <p:cNvPr id="12" name="Rechthoek 11">
            <a:extLst>
              <a:ext uri="{FF2B5EF4-FFF2-40B4-BE49-F238E27FC236}">
                <a16:creationId xmlns:a16="http://schemas.microsoft.com/office/drawing/2014/main" id="{8D0CA34D-B2C6-4D8D-B56F-85FFDD88440F}"/>
              </a:ext>
            </a:extLst>
          </p:cNvPr>
          <p:cNvSpPr/>
          <p:nvPr/>
        </p:nvSpPr>
        <p:spPr>
          <a:xfrm>
            <a:off x="3758327" y="5455783"/>
            <a:ext cx="427903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De fysieke leefomgeving is een breed begrip. Het omvat onderwerpen als ruimte, milieu, verkeer, natuur en water. </a:t>
            </a:r>
          </a:p>
        </p:txBody>
      </p:sp>
      <p:sp>
        <p:nvSpPr>
          <p:cNvPr id="19" name="Rechthoek 18">
            <a:extLst>
              <a:ext uri="{FF2B5EF4-FFF2-40B4-BE49-F238E27FC236}">
                <a16:creationId xmlns:a16="http://schemas.microsoft.com/office/drawing/2014/main" id="{9DF0EFE3-78C1-4BAB-9639-6217A8EC875C}"/>
              </a:ext>
            </a:extLst>
          </p:cNvPr>
          <p:cNvSpPr/>
          <p:nvPr/>
        </p:nvSpPr>
        <p:spPr>
          <a:xfrm rot="21299998">
            <a:off x="2843537" y="518983"/>
            <a:ext cx="562307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0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Sneller, eenvoudiger en meer ruimte voor initiatief.</a:t>
            </a:r>
          </a:p>
        </p:txBody>
      </p:sp>
      <p:sp>
        <p:nvSpPr>
          <p:cNvPr id="20" name="Pijl: omlaag 19">
            <a:extLst>
              <a:ext uri="{FF2B5EF4-FFF2-40B4-BE49-F238E27FC236}">
                <a16:creationId xmlns:a16="http://schemas.microsoft.com/office/drawing/2014/main" id="{6C251C5E-F88C-49DE-A994-BB3F408C3317}"/>
              </a:ext>
            </a:extLst>
          </p:cNvPr>
          <p:cNvSpPr/>
          <p:nvPr/>
        </p:nvSpPr>
        <p:spPr>
          <a:xfrm>
            <a:off x="6684885" y="4057095"/>
            <a:ext cx="292964" cy="1287262"/>
          </a:xfrm>
          <a:prstGeom prst="downArrow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177543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>
            <a:extLst>
              <a:ext uri="{FF2B5EF4-FFF2-40B4-BE49-F238E27FC236}">
                <a16:creationId xmlns:a16="http://schemas.microsoft.com/office/drawing/2014/main" id="{FA4E26C5-B87C-4073-A9D7-7D3514D6FE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1397" y="1890946"/>
            <a:ext cx="2696592" cy="2696592"/>
          </a:xfrm>
          <a:prstGeom prst="rect">
            <a:avLst/>
          </a:prstGeom>
        </p:spPr>
      </p:pic>
      <p:sp>
        <p:nvSpPr>
          <p:cNvPr id="3" name="Rechthoek 2">
            <a:extLst>
              <a:ext uri="{FF2B5EF4-FFF2-40B4-BE49-F238E27FC236}">
                <a16:creationId xmlns:a16="http://schemas.microsoft.com/office/drawing/2014/main" id="{1A85A368-C2C8-4D8E-861D-AD4922E508EA}"/>
              </a:ext>
            </a:extLst>
          </p:cNvPr>
          <p:cNvSpPr/>
          <p:nvPr/>
        </p:nvSpPr>
        <p:spPr>
          <a:xfrm>
            <a:off x="5269891" y="2505670"/>
            <a:ext cx="513129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400" dirty="0"/>
              <a:t>2) </a:t>
            </a:r>
            <a:r>
              <a:rPr lang="nl-NL" sz="2400" b="1" dirty="0"/>
              <a:t>Het</a:t>
            </a:r>
            <a:r>
              <a:rPr lang="nl-NL" sz="2400" dirty="0"/>
              <a:t> </a:t>
            </a:r>
            <a:r>
              <a:rPr lang="nl-NL" sz="2400" b="1" dirty="0"/>
              <a:t>digitale loket </a:t>
            </a:r>
            <a:r>
              <a:rPr lang="nl-NL" sz="2400" dirty="0"/>
              <a:t>waar initiatiefnemers, overheden en belanghebbenden snel kunnen zien wat is toegestaan in de fysieke leefomgeving. </a:t>
            </a:r>
          </a:p>
        </p:txBody>
      </p:sp>
    </p:spTree>
    <p:extLst>
      <p:ext uri="{BB962C8B-B14F-4D97-AF65-F5344CB8AC3E}">
        <p14:creationId xmlns:p14="http://schemas.microsoft.com/office/powerpoint/2010/main" val="15005679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>
            <a:extLst>
              <a:ext uri="{FF2B5EF4-FFF2-40B4-BE49-F238E27FC236}">
                <a16:creationId xmlns:a16="http://schemas.microsoft.com/office/drawing/2014/main" id="{5F7200AD-0ABE-4532-924F-B9B9E8EA711A}"/>
              </a:ext>
            </a:extLst>
          </p:cNvPr>
          <p:cNvSpPr/>
          <p:nvPr/>
        </p:nvSpPr>
        <p:spPr>
          <a:xfrm>
            <a:off x="807868" y="1134875"/>
            <a:ext cx="8478174" cy="5416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800" b="1" dirty="0"/>
              <a:t>3) Anders werken: </a:t>
            </a:r>
          </a:p>
          <a:p>
            <a:endParaRPr lang="nl-NL" dirty="0"/>
          </a:p>
          <a:p>
            <a:pPr marL="342900" indent="-342900">
              <a:buAutoNum type="arabicParenR"/>
            </a:pPr>
            <a:r>
              <a:rPr lang="nl-NL" b="1" dirty="0"/>
              <a:t>Gebiedsgericht werken.</a:t>
            </a:r>
          </a:p>
          <a:p>
            <a:r>
              <a:rPr lang="nl-NL" dirty="0"/>
              <a:t>Sommige maatschappelijke vraagstukken vragen om meer regionale samenwerking tussen overheden. Ook gebiedsgericht werken, vergt goede samenwerking tussen overheden in de regio. </a:t>
            </a:r>
          </a:p>
          <a:p>
            <a:endParaRPr lang="nl-NL" b="1" dirty="0"/>
          </a:p>
          <a:p>
            <a:r>
              <a:rPr lang="nl-NL" b="1" dirty="0"/>
              <a:t>2) Integraal werken.</a:t>
            </a:r>
          </a:p>
          <a:p>
            <a:r>
              <a:rPr lang="nl-NL" dirty="0"/>
              <a:t>Het bijeen brengen van allerlei verschillende onderwerpen, perspectieven en belangen om daar samenhang in te brengen.  </a:t>
            </a:r>
          </a:p>
          <a:p>
            <a:endParaRPr lang="nl-NL" dirty="0"/>
          </a:p>
          <a:p>
            <a:pPr marL="342900" indent="-342900">
              <a:buAutoNum type="arabicParenR" startAt="3"/>
            </a:pPr>
            <a:r>
              <a:rPr lang="nl-NL" sz="2400" b="1" dirty="0"/>
              <a:t>Participatie en samenwerking. </a:t>
            </a:r>
          </a:p>
          <a:p>
            <a:r>
              <a:rPr lang="nl-NL" sz="2400" b="1" dirty="0"/>
              <a:t>Een ander samenspel met bewoners, bedrijven en andere belanghebbenden. Zodat goede ideeën meteen op tafel komen, bestuurders betere besluiten kunnen nemen en initiatieven uit de samenleving een plek krijgen.</a:t>
            </a:r>
          </a:p>
          <a:p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64E62A6F-D90B-436F-B427-93DEF4E4B1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02266" y="165602"/>
            <a:ext cx="3263398" cy="3263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50720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>
            <a:extLst>
              <a:ext uri="{FF2B5EF4-FFF2-40B4-BE49-F238E27FC236}">
                <a16:creationId xmlns:a16="http://schemas.microsoft.com/office/drawing/2014/main" id="{3FBBBA51-C8E1-4C45-BEDD-1E411CE3B1A3}"/>
              </a:ext>
            </a:extLst>
          </p:cNvPr>
          <p:cNvSpPr/>
          <p:nvPr/>
        </p:nvSpPr>
        <p:spPr>
          <a:xfrm>
            <a:off x="1480520" y="2689900"/>
            <a:ext cx="86642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400" b="0" i="1" u="none" strike="noStrike" kern="1200" cap="none" spc="0" normalizeH="0" baseline="0" noProof="0" dirty="0">
                <a:ln>
                  <a:noFill/>
                </a:ln>
                <a:solidFill>
                  <a:srgbClr val="9BBB59"/>
                </a:solidFill>
                <a:effectLst/>
                <a:uLnTx/>
                <a:uFillTx/>
                <a:latin typeface="Gisha" panose="020B0502040204020203" pitchFamily="34" charset="-79"/>
                <a:ea typeface="+mn-ea"/>
                <a:cs typeface="Gisha" panose="020B0502040204020203" pitchFamily="34" charset="-79"/>
              </a:rPr>
              <a:t>Wijkparticipatie? Eerst de buurt, dan de stedenbouwkundigen!</a:t>
            </a:r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876F9837-C8F8-48BA-80CF-E22C8AB0BA62}"/>
              </a:ext>
            </a:extLst>
          </p:cNvPr>
          <p:cNvSpPr/>
          <p:nvPr/>
        </p:nvSpPr>
        <p:spPr>
          <a:xfrm>
            <a:off x="1551541" y="3501701"/>
            <a:ext cx="977636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‘Participatie is een proces dat bedoeld is om afspraken te maken met iedereen</a:t>
            </a:r>
            <a:r>
              <a:rPr lang="nl-NL" sz="2000" dirty="0">
                <a:solidFill>
                  <a:prstClr val="black"/>
                </a:solidFill>
                <a:latin typeface="Calibri"/>
              </a:rPr>
              <a:t> in de </a:t>
            </a:r>
            <a:r>
              <a:rPr kumimoji="0" lang="nl-NL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omgeving &amp; die rekening houdt met </a:t>
            </a:r>
            <a:r>
              <a:rPr lang="nl-NL" sz="2000" dirty="0">
                <a:solidFill>
                  <a:prstClr val="black"/>
                </a:solidFill>
                <a:latin typeface="Calibri"/>
              </a:rPr>
              <a:t>zoveel </a:t>
            </a:r>
            <a:r>
              <a:rPr kumimoji="0" lang="nl-NL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mogelijk belangen van de verschillende groepen in die omgeving</a:t>
            </a:r>
            <a:r>
              <a:rPr lang="nl-NL" sz="2000">
                <a:solidFill>
                  <a:prstClr val="black"/>
                </a:solidFill>
                <a:latin typeface="Calibri"/>
              </a:rPr>
              <a:t>’. </a:t>
            </a:r>
            <a:endParaRPr kumimoji="0" lang="nl-NL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75FD25A9-67A3-4E83-B903-6B7B4B46B896}"/>
              </a:ext>
            </a:extLst>
          </p:cNvPr>
          <p:cNvSpPr/>
          <p:nvPr/>
        </p:nvSpPr>
        <p:spPr>
          <a:xfrm>
            <a:off x="1480520" y="1614469"/>
            <a:ext cx="1032473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4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Participatie is met de Omgevingswet niet vrijblijvend. </a:t>
            </a:r>
          </a:p>
          <a:p>
            <a:r>
              <a:rPr lang="nl-NL" sz="24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Wat je moet regelen staat in de wet. Nu belangrijk: </a:t>
            </a:r>
          </a:p>
        </p:txBody>
      </p:sp>
      <p:pic>
        <p:nvPicPr>
          <p:cNvPr id="2050" name="Picture 2" descr="Afbeeldingsresultaat voor wijkparticipatie">
            <a:extLst>
              <a:ext uri="{FF2B5EF4-FFF2-40B4-BE49-F238E27FC236}">
                <a16:creationId xmlns:a16="http://schemas.microsoft.com/office/drawing/2014/main" id="{B68E06D7-5292-4207-A6DC-D493E4DE72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9500" y="4385327"/>
            <a:ext cx="2672410" cy="2276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40030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D54ADCB8-0E82-4849-8B15-D7FC7A38CF80}"/>
              </a:ext>
            </a:extLst>
          </p:cNvPr>
          <p:cNvSpPr/>
          <p:nvPr/>
        </p:nvSpPr>
        <p:spPr>
          <a:xfrm>
            <a:off x="899602" y="878824"/>
            <a:ext cx="8990121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000" dirty="0"/>
              <a:t>De </a:t>
            </a:r>
            <a:r>
              <a:rPr lang="nl-NL" sz="2000" b="1" dirty="0">
                <a:solidFill>
                  <a:schemeClr val="accent3"/>
                </a:solidFill>
              </a:rPr>
              <a:t>participatieladder</a:t>
            </a:r>
            <a:r>
              <a:rPr lang="nl-NL" sz="2000" dirty="0"/>
              <a:t> van Edelenbos en </a:t>
            </a:r>
            <a:r>
              <a:rPr lang="nl-NL" sz="2000" dirty="0" err="1"/>
              <a:t>Monnikhof</a:t>
            </a:r>
            <a:r>
              <a:rPr lang="nl-NL" sz="2000" dirty="0"/>
              <a:t> (2001) bestaat uit vijf treden. Hoe hoger de trede is, hoe meer invloed bewoners hebben. De treden zijn:</a:t>
            </a:r>
          </a:p>
          <a:p>
            <a:r>
              <a:rPr lang="nl-NL" sz="2000" dirty="0"/>
              <a:t>1. Informeren</a:t>
            </a:r>
          </a:p>
          <a:p>
            <a:r>
              <a:rPr lang="nl-NL" sz="2000" dirty="0"/>
              <a:t>2. Raadplegen</a:t>
            </a:r>
          </a:p>
          <a:p>
            <a:r>
              <a:rPr lang="nl-NL" sz="2000" dirty="0"/>
              <a:t>3. Adviseren</a:t>
            </a:r>
          </a:p>
          <a:p>
            <a:r>
              <a:rPr lang="nl-NL" sz="2000" dirty="0"/>
              <a:t>4. Coproduceren</a:t>
            </a:r>
          </a:p>
          <a:p>
            <a:r>
              <a:rPr lang="nl-NL" sz="2000" dirty="0"/>
              <a:t>5. Meebeslissen</a:t>
            </a: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929B418B-B273-4445-9DCC-04CF5C7951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71387" y="2112885"/>
            <a:ext cx="7437765" cy="4564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64524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BAC4E5-1AB4-4D9E-8901-44714D74C7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443885" y="962898"/>
            <a:ext cx="10363200" cy="1470025"/>
          </a:xfrm>
        </p:spPr>
        <p:txBody>
          <a:bodyPr/>
          <a:lstStyle/>
          <a:p>
            <a:r>
              <a:rPr lang="nl-NL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Methoden van bewonersparticipatie</a:t>
            </a:r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E80C4753-BB5F-49DD-9819-2E598E596BFE}"/>
              </a:ext>
            </a:extLst>
          </p:cNvPr>
          <p:cNvSpPr/>
          <p:nvPr/>
        </p:nvSpPr>
        <p:spPr>
          <a:xfrm>
            <a:off x="1592062" y="2017425"/>
            <a:ext cx="978911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400" dirty="0"/>
              <a:t>De methoden voor de bewonersparticipatie veranderen steeds er komen nieuwe bij  en anderen worden nauwelijks meer gebruikt.</a:t>
            </a:r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E7011ECA-C66E-4733-BB05-E2BAC45AF429}"/>
              </a:ext>
            </a:extLst>
          </p:cNvPr>
          <p:cNvSpPr/>
          <p:nvPr/>
        </p:nvSpPr>
        <p:spPr>
          <a:xfrm>
            <a:off x="1592062" y="2848422"/>
            <a:ext cx="6096000" cy="332398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nl-NL" sz="2400" dirty="0"/>
              <a:t>Voorbeelden die dadelijk worden toegelicht:</a:t>
            </a:r>
          </a:p>
          <a:p>
            <a:r>
              <a:rPr lang="nl-NL" sz="2400" dirty="0"/>
              <a:t>1.	Interviews</a:t>
            </a:r>
          </a:p>
          <a:p>
            <a:r>
              <a:rPr lang="nl-NL" sz="2400" dirty="0"/>
              <a:t>2.	Focusgroepen </a:t>
            </a:r>
          </a:p>
          <a:p>
            <a:r>
              <a:rPr lang="nl-NL" sz="2400" dirty="0"/>
              <a:t>3.	Ambassadeurs</a:t>
            </a:r>
          </a:p>
          <a:p>
            <a:r>
              <a:rPr lang="nl-NL" sz="2400" dirty="0"/>
              <a:t>4.	Workshop</a:t>
            </a:r>
          </a:p>
          <a:p>
            <a:r>
              <a:rPr lang="nl-NL" sz="2400" dirty="0"/>
              <a:t>5.	Bezoek aan een locatie</a:t>
            </a:r>
          </a:p>
          <a:p>
            <a:r>
              <a:rPr lang="nl-NL" sz="2400" dirty="0"/>
              <a:t>6.	Ontwerptafels/ atelier</a:t>
            </a:r>
          </a:p>
          <a:p>
            <a:r>
              <a:rPr lang="nl-NL" sz="2400" dirty="0"/>
              <a:t>7.	E-participatie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44373394"/>
      </p:ext>
    </p:extLst>
  </p:cSld>
  <p:clrMapOvr>
    <a:masterClrMapping/>
  </p:clrMapOvr>
  <p:transition spd="slow">
    <p:randomBar dir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FCAA4FC7-5D50-4224-8625-F83D6FF48820}"/>
              </a:ext>
            </a:extLst>
          </p:cNvPr>
          <p:cNvSpPr/>
          <p:nvPr/>
        </p:nvSpPr>
        <p:spPr>
          <a:xfrm>
            <a:off x="1441140" y="1187620"/>
            <a:ext cx="10481571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800" dirty="0"/>
              <a:t>NU </a:t>
            </a:r>
          </a:p>
          <a:p>
            <a:r>
              <a:rPr lang="nl-NL" sz="2800" dirty="0"/>
              <a:t>in de IBS-groepen uitleg door de stad-en-</a:t>
            </a:r>
            <a:r>
              <a:rPr lang="nl-NL" sz="2800" dirty="0" err="1"/>
              <a:t>wijkers</a:t>
            </a:r>
            <a:r>
              <a:rPr lang="nl-NL" sz="2800" dirty="0"/>
              <a:t> over: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nl-NL" dirty="0"/>
              <a:t>Participatieladder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nl-NL" dirty="0"/>
              <a:t>Vormen van participatie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nl-NL" dirty="0"/>
              <a:t>Criteria van succesvolle participatie</a:t>
            </a:r>
          </a:p>
          <a:p>
            <a:pPr marL="285750" indent="-285750">
              <a:buFontTx/>
              <a:buChar char="-"/>
            </a:pPr>
            <a:endParaRPr lang="nl-NL" dirty="0"/>
          </a:p>
          <a:p>
            <a:r>
              <a:rPr lang="nl-NL" sz="32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&gt; Op welke manier komt dit terug in jullie IBS en het beleidsadvies?  </a:t>
            </a:r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E832E615-912C-40E9-89E6-2614B307B05B}"/>
              </a:ext>
            </a:extLst>
          </p:cNvPr>
          <p:cNvSpPr/>
          <p:nvPr/>
        </p:nvSpPr>
        <p:spPr>
          <a:xfrm rot="1048185">
            <a:off x="8197519" y="5139731"/>
            <a:ext cx="321472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5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accent3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SUCCES! </a:t>
            </a:r>
          </a:p>
        </p:txBody>
      </p:sp>
    </p:spTree>
    <p:extLst>
      <p:ext uri="{BB962C8B-B14F-4D97-AF65-F5344CB8AC3E}">
        <p14:creationId xmlns:p14="http://schemas.microsoft.com/office/powerpoint/2010/main" val="2701834329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elicon 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elicon thema" id="{ACB87FCE-9474-4D1A-91B1-4808E599A9AC}" vid="{0E457EA9-F56E-4451-8CA0-082C072EE7D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430</Words>
  <Application>Microsoft Office PowerPoint</Application>
  <PresentationFormat>Breedbeeld</PresentationFormat>
  <Paragraphs>61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2</vt:i4>
      </vt:variant>
      <vt:variant>
        <vt:lpstr>Diatitels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Gisha</vt:lpstr>
      <vt:lpstr>Wingdings</vt:lpstr>
      <vt:lpstr>Kantoorthema</vt:lpstr>
      <vt:lpstr>Helicon thema</vt:lpstr>
      <vt:lpstr>Lesje  Omgevingswet  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Methoden van bewonersparticipatie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Presentatie over Omgevingswet</dc:title>
  <dc:creator>Pascalle Cup</dc:creator>
  <cp:lastModifiedBy>Pascalle Cup</cp:lastModifiedBy>
  <cp:revision>12</cp:revision>
  <dcterms:created xsi:type="dcterms:W3CDTF">2019-09-30T11:29:48Z</dcterms:created>
  <dcterms:modified xsi:type="dcterms:W3CDTF">2019-09-30T14:36:45Z</dcterms:modified>
</cp:coreProperties>
</file>